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8"/>
  </p:notesMasterIdLst>
  <p:sldIdLst>
    <p:sldId id="278" r:id="rId2"/>
    <p:sldId id="280" r:id="rId3"/>
    <p:sldId id="279" r:id="rId4"/>
    <p:sldId id="282" r:id="rId5"/>
    <p:sldId id="302" r:id="rId6"/>
    <p:sldId id="295" r:id="rId7"/>
    <p:sldId id="304" r:id="rId8"/>
    <p:sldId id="296" r:id="rId9"/>
    <p:sldId id="306" r:id="rId10"/>
    <p:sldId id="297" r:id="rId11"/>
    <p:sldId id="298" r:id="rId12"/>
    <p:sldId id="299" r:id="rId13"/>
    <p:sldId id="303" r:id="rId14"/>
    <p:sldId id="300" r:id="rId15"/>
    <p:sldId id="293" r:id="rId16"/>
    <p:sldId id="301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72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6417" autoAdjust="0"/>
  </p:normalViewPr>
  <p:slideViewPr>
    <p:cSldViewPr snapToGrid="0" snapToObjects="1">
      <p:cViewPr varScale="1">
        <p:scale>
          <a:sx n="99" d="100"/>
          <a:sy n="99" d="100"/>
        </p:scale>
        <p:origin x="1038" y="7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72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7</a:t>
            </a:r>
            <a:r>
              <a:rPr lang="ko-KR" altLang="en-US" dirty="0"/>
              <a:t>개에서 조사한 행의 길이 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2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엉뚱한 부분을 강조해 진짜 의도가 보이지 않음</a:t>
            </a:r>
            <a:endParaRPr lang="en-US" altLang="ko-KR" dirty="0"/>
          </a:p>
          <a:p>
            <a:r>
              <a:rPr lang="ko-KR" altLang="en-US" dirty="0"/>
              <a:t>선언부가 길다면 클래스를 쪼개야 한다</a:t>
            </a:r>
            <a:r>
              <a:rPr lang="en-US" altLang="ko-K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1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들여쓰기를 하지 않으면 열심히 분석하지 않는 한 거의 불가해짐 </a:t>
            </a:r>
            <a:endParaRPr lang="en-US" altLang="ko-KR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4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adaelli.com/blog/clean-code-chapter-5/#:~:text=This%20post%20is%20a%20summary%20of%20chapter%205,of%20your%20code%20is%20a%20form%20of%20communication" TargetMode="External"/><Relationship Id="rId2" Type="http://schemas.openxmlformats.org/officeDocument/2006/relationships/hyperlink" Target="https://www.linkedin.com/pulse/clean-code-chapter5-formatting-mahmoud-ibrahim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amazingguni.github.io/blog/2016/05/Clean-Code-5-%ED%98%95%EC%8B%9D-%EB%A7%9E%EC%B6%94%EA%B8%B0#:~:text=%EA%B0%80%EC%A7%9C%20%EB%B2%94%EC%9C%84,%EC%A0%9C%EB%8C%80%EB%A1%9C%20%EB%93%A4%EC%97%AC%EC%8D%A8%EC%84%9C%20%EB%84%A3%EC%96%B4%EC%A4%80%EB%8B%A4" TargetMode="External"/><Relationship Id="rId4" Type="http://schemas.openxmlformats.org/officeDocument/2006/relationships/hyperlink" Target="https://catsbi.oopy.io/d03f037e-bc98-445b-a40d-089db0df3aa3#7f428f4b-552e-4187-8c07-dbfc614435c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Clean Code</a:t>
            </a:r>
            <a:br>
              <a:rPr lang="en-US" dirty="0"/>
            </a:br>
            <a:r>
              <a:rPr lang="en-US" dirty="0"/>
              <a:t>Ch.5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그루비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E7C9B6F-2A6E-5F9D-6613-6075777852E9}"/>
              </a:ext>
            </a:extLst>
          </p:cNvPr>
          <p:cNvSpPr txBox="1">
            <a:spLocks/>
          </p:cNvSpPr>
          <p:nvPr/>
        </p:nvSpPr>
        <p:spPr>
          <a:xfrm>
            <a:off x="4349496" y="4826889"/>
            <a:ext cx="3493008" cy="878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2023.06.27.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8F2F1-C81B-E18B-B181-C9E23F95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2930274"/>
          </a:xfrm>
        </p:spPr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</a:rPr>
              <a:t>범위로 이뤄진 계층을 표현하기 위해 들여쓰기를 사용</a:t>
            </a:r>
            <a:endParaRPr lang="en-US" altLang="ko-KR" sz="1800" dirty="0">
              <a:effectLst/>
              <a:latin typeface="Malgun Gothic" panose="020B0503020000020004" pitchFamily="34" charset="-127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>
                <a:effectLst/>
                <a:latin typeface="Malgun Gothic" panose="020B0503020000020004" pitchFamily="34" charset="-127"/>
              </a:rPr>
              <a:t>들여쓰기가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없다면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인간이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코드를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 err="1">
                <a:effectLst/>
                <a:latin typeface="Malgun Gothic" panose="020B0503020000020004" pitchFamily="34" charset="-127"/>
              </a:rPr>
              <a:t>읽기란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불가능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>
                <a:effectLst/>
                <a:latin typeface="Malgun Gothic" panose="020B0503020000020004" pitchFamily="34" charset="-127"/>
              </a:rPr>
              <a:t>들여쓰기한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파일은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구조가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한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눈에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들어온다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. </a:t>
            </a:r>
            <a:endParaRPr lang="en-US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7B405-B0FA-9DA3-FC39-11572A1F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AB4288-C28A-B29B-3917-AC27289F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DFBEEC-AF86-448A-9C9C-63339718D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13"/>
          <a:stretch/>
        </p:blipFill>
        <p:spPr>
          <a:xfrm>
            <a:off x="6178842" y="3207054"/>
            <a:ext cx="4892464" cy="3314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BE64C-1057-3141-01D6-6F12E7D6E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618"/>
          <a:stretch/>
        </p:blipFill>
        <p:spPr>
          <a:xfrm>
            <a:off x="964692" y="3207054"/>
            <a:ext cx="4892464" cy="138375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1B8A865-E133-8E30-7914-7C0878A82BA6}"/>
              </a:ext>
            </a:extLst>
          </p:cNvPr>
          <p:cNvSpPr txBox="1">
            <a:spLocks/>
          </p:cNvSpPr>
          <p:nvPr/>
        </p:nvSpPr>
        <p:spPr>
          <a:xfrm>
            <a:off x="731520" y="1152144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kern="1200" cap="all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들여 쓰기 </a:t>
            </a:r>
            <a:r>
              <a:rPr lang="en-US" altLang="ko-KR" sz="2800" b="1" kern="1200" cap="all" dirty="0">
                <a:solidFill>
                  <a:schemeClr val="accent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(Indentation)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411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3B64-08BE-0BD7-0876-B0370AA7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143000"/>
            <a:ext cx="10671048" cy="768096"/>
          </a:xfrm>
        </p:spPr>
        <p:txBody>
          <a:bodyPr anchor="ctr"/>
          <a:lstStyle/>
          <a:p>
            <a:pPr algn="l"/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가짜범위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(Dummy Scopes)</a:t>
            </a:r>
            <a:endParaRPr lang="en-US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ACEAE-F634-71BF-E4A1-017C71433B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 panose="020B0503020000020004" pitchFamily="34" charset="-127"/>
              </a:rPr>
              <a:t>언제 사용</a:t>
            </a:r>
            <a:r>
              <a:rPr lang="en-US" altLang="ko-KR" dirty="0">
                <a:latin typeface="Malgun Gothic" panose="020B0503020000020004" pitchFamily="34" charset="-127"/>
              </a:rPr>
              <a:t>?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때로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빈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while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문과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for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문을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접할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때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>
                <a:effectLst/>
                <a:latin typeface="Malgun Gothic" panose="020B0503020000020004" pitchFamily="34" charset="-127"/>
              </a:rPr>
              <a:t>가능한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피하려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한다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. 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</a:rPr>
              <a:t>피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하지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못할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때는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빈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블록을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 err="1">
                <a:effectLst/>
                <a:latin typeface="Malgun Gothic" panose="020B0503020000020004" pitchFamily="34" charset="-127"/>
              </a:rPr>
              <a:t>들여쓰고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괄호로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감싼다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7C9FD-43FF-982C-DCCD-96DC0AD6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492A6F-59BD-5E1C-224F-84A5AF5D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C2F76F-B6DF-8DFE-DE95-AC568056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67" y="3227582"/>
            <a:ext cx="2911092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6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716FE-D1D0-B4BE-EDBD-5747B23A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143000"/>
            <a:ext cx="10671048" cy="768096"/>
          </a:xfrm>
        </p:spPr>
        <p:txBody>
          <a:bodyPr anchor="ctr"/>
          <a:lstStyle/>
          <a:p>
            <a:pPr algn="l"/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팀 규칙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(Team Rules)</a:t>
            </a:r>
            <a:endParaRPr lang="en-US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627D5-716E-7B22-701B-3E4AAC8809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</a:rPr>
              <a:t>프로그래머라면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각자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선호하는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규칙이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있지만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팀에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속해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있다면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선호해야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할 규칙은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팀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규칙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</a:p>
          <a:p>
            <a:pPr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</a:rPr>
              <a:t>팀은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한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가지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규칙에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합의하고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팀원은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그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규칙을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따른다</a:t>
            </a:r>
            <a:r>
              <a:rPr lang="en-US" dirty="0">
                <a:latin typeface="Malgun Gothic" panose="020B0503020000020004" pitchFamily="34" charset="-127"/>
              </a:rPr>
              <a:t>. </a:t>
            </a:r>
          </a:p>
          <a:p>
            <a:pPr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</a:rPr>
              <a:t>좋은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소프트웨어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시스템은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읽기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쉬운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문서로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이뤄진다</a:t>
            </a:r>
            <a:r>
              <a:rPr lang="en-US" dirty="0">
                <a:latin typeface="Malgun Gothic" panose="020B0503020000020004" pitchFamily="34" charset="-127"/>
              </a:rPr>
              <a:t>.</a:t>
            </a:r>
          </a:p>
          <a:p>
            <a:pPr marL="0" indent="0" fontAlgn="ctr">
              <a:spcBef>
                <a:spcPts val="0"/>
              </a:spcBef>
              <a:buNone/>
            </a:pPr>
            <a:r>
              <a:rPr lang="en-US" dirty="0">
                <a:latin typeface="Malgun Gothic" panose="020B0503020000020004" pitchFamily="34" charset="-127"/>
              </a:rPr>
              <a:t> </a:t>
            </a:r>
          </a:p>
          <a:p>
            <a:pPr marL="338328" lvl="1" indent="0" fontAlgn="ctr">
              <a:spcBef>
                <a:spcPts val="0"/>
              </a:spcBef>
              <a:buNone/>
            </a:pPr>
            <a:r>
              <a:rPr lang="en-US" altLang="ko-KR" dirty="0">
                <a:latin typeface="Malgun Gothic" panose="020B0503020000020004" pitchFamily="34" charset="-127"/>
              </a:rPr>
              <a:t>- </a:t>
            </a:r>
            <a:r>
              <a:rPr lang="ko-KR" altLang="en-US" dirty="0">
                <a:latin typeface="Malgun Gothic" panose="020B0503020000020004" pitchFamily="34" charset="-127"/>
              </a:rPr>
              <a:t>일관적이고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매끄러운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스타일</a:t>
            </a:r>
            <a:endParaRPr lang="en-US" altLang="ko-KR" dirty="0">
              <a:latin typeface="Malgun Gothic" panose="020B0503020000020004" pitchFamily="34" charset="-127"/>
            </a:endParaRPr>
          </a:p>
          <a:p>
            <a:pPr marL="338328" lvl="1" indent="0" fontAlgn="ctr">
              <a:spcBef>
                <a:spcPts val="0"/>
              </a:spcBef>
              <a:buNone/>
            </a:pPr>
            <a:r>
              <a:rPr lang="en-US" altLang="ko-KR" dirty="0">
                <a:latin typeface="Malgun Gothic" panose="020B0503020000020004" pitchFamily="34" charset="-127"/>
              </a:rPr>
              <a:t>- </a:t>
            </a:r>
            <a:r>
              <a:rPr lang="ko-KR" altLang="en-US" dirty="0">
                <a:latin typeface="Malgun Gothic" panose="020B0503020000020004" pitchFamily="34" charset="-127"/>
              </a:rPr>
              <a:t>일관적인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소스파일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사용으로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독자에게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신뢰감을</a:t>
            </a:r>
            <a:r>
              <a:rPr lang="en-US" dirty="0">
                <a:latin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</a:rPr>
              <a:t>줌</a:t>
            </a:r>
            <a:endParaRPr lang="en-US" dirty="0">
              <a:latin typeface="Malgun Gothic" panose="020B0503020000020004" pitchFamily="34" charset="-127"/>
            </a:endParaRPr>
          </a:p>
          <a:p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0BC27C-37D9-93BE-0E6A-A62425FD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4768E4-6494-5BB3-001D-504A11D9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7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9DB3EF-D2F3-B5CF-3AF2-C37A3454E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7F7882-21EE-D76D-D81D-87437987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F6CA5-3997-C858-F9D1-0E09D822FE2B}"/>
              </a:ext>
            </a:extLst>
          </p:cNvPr>
          <p:cNvSpPr txBox="1"/>
          <p:nvPr/>
        </p:nvSpPr>
        <p:spPr>
          <a:xfrm>
            <a:off x="1552356" y="6008544"/>
            <a:ext cx="11272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“Remember, a good software system is composed of a set of documents that read nicely.”</a:t>
            </a:r>
          </a:p>
        </p:txBody>
      </p:sp>
      <p:pic>
        <p:nvPicPr>
          <p:cNvPr id="8" name="Picture 2" descr="핸드셰이크, 악수, 평화로운, 평화, 국경없, 사람들, 회로망">
            <a:extLst>
              <a:ext uri="{FF2B5EF4-FFF2-40B4-BE49-F238E27FC236}">
                <a16:creationId xmlns:a16="http://schemas.microsoft.com/office/drawing/2014/main" id="{37075DE7-9360-31FC-17AB-A958A059DF8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356" y="855290"/>
            <a:ext cx="9087287" cy="494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07CF1-CFC1-440A-D6B8-1E187F9E7BB4}"/>
              </a:ext>
            </a:extLst>
          </p:cNvPr>
          <p:cNvSpPr txBox="1"/>
          <p:nvPr/>
        </p:nvSpPr>
        <p:spPr>
          <a:xfrm>
            <a:off x="5083968" y="3136612"/>
            <a:ext cx="202406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팀 규칙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7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F9BC0-EBBF-2AB7-62E6-1B466325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DCF8B5-EC12-CB80-3BFA-21F732F3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8D47A27-9152-8A9E-E56E-AF4220FF4A33}"/>
              </a:ext>
            </a:extLst>
          </p:cNvPr>
          <p:cNvSpPr txBox="1">
            <a:spLocks/>
          </p:cNvSpPr>
          <p:nvPr/>
        </p:nvSpPr>
        <p:spPr>
          <a:xfrm>
            <a:off x="733044" y="1152144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밥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아저씨의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형식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규칙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(Uncle Bob's Formatting Rules) </a:t>
            </a:r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7AF4EE90-B391-EDD4-40F9-EBD383950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047" y="2169795"/>
            <a:ext cx="4794504" cy="4297680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lang="en-US" sz="800" dirty="0" err="1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CodeAnalyzer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implements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JavaFileAnalysis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{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lineCount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maxLineWidth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widestLineNumber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sz="800" dirty="0" err="1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LineWidthHistogram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lineWidthHistogram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;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totalChars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CodeAnalyzer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lineWidthHistogram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LineWidthHistogram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&lt;File&gt;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findJavaFiles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parentDirectory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) {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800" dirty="0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lang="en-US" sz="800" dirty="0" err="1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&gt;();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findJavaFiles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parentDirectory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, files);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files;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static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findJavaFiles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parentDirectory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&lt;File&gt; files) {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File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800" dirty="0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parentDirectory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()) {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endsWith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B8F76"/>
                </a:solidFill>
                <a:effectLst/>
                <a:latin typeface="Consolas" panose="020B0609020204030204" pitchFamily="49" charset="0"/>
              </a:rPr>
              <a:t>".java"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))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(file);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 if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())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findJavaFiles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(file, files);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}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analyzeFile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javaFile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) throws Exception {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 err="1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javaFile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));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en-US" sz="800" dirty="0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((line =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()) !=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measureLine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(line);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measureLine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line) { 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lineCount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lineSize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totalChars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lineSize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 err="1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lineWidthHistogram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addLine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lineSize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lineCount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dirty="0" err="1">
                <a:solidFill>
                  <a:srgbClr val="989875"/>
                </a:solidFill>
                <a:effectLst/>
                <a:latin typeface="Consolas" panose="020B0609020204030204" pitchFamily="49" charset="0"/>
              </a:rPr>
              <a:t>recordWidestLine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lineSize</a:t>
            </a: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 </a:t>
            </a:r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6C91F-464E-8E6F-63B5-B5B57F606125}"/>
              </a:ext>
            </a:extLst>
          </p:cNvPr>
          <p:cNvSpPr txBox="1"/>
          <p:nvPr/>
        </p:nvSpPr>
        <p:spPr>
          <a:xfrm rot="20157973">
            <a:off x="3012538" y="3660227"/>
            <a:ext cx="560152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Malgun Gothic" panose="020B0503020000020004" pitchFamily="34" charset="-127"/>
              </a:rPr>
              <a:t>밥 아저씨의 형식규칙을 이용한 내용은 책 참조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0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343" y="2846832"/>
            <a:ext cx="6884289" cy="2176272"/>
          </a:xfrm>
        </p:spPr>
        <p:txBody>
          <a:bodyPr/>
          <a:lstStyle/>
          <a:p>
            <a:r>
              <a:rPr lang="ko-KR" altLang="en-US" dirty="0"/>
              <a:t>코드를 만들 때</a:t>
            </a:r>
            <a:r>
              <a:rPr lang="en-US" altLang="ko-KR" dirty="0"/>
              <a:t>, </a:t>
            </a:r>
            <a:r>
              <a:rPr lang="ko-KR" altLang="en-US" dirty="0"/>
              <a:t>가로 행은 짧게 만들고</a:t>
            </a:r>
            <a:endParaRPr lang="en-US" altLang="ko-KR" dirty="0"/>
          </a:p>
          <a:p>
            <a:r>
              <a:rPr lang="ko-KR" altLang="en-US" dirty="0"/>
              <a:t>코드는 의도가 잘 나타나게 구성하고</a:t>
            </a:r>
            <a:endParaRPr lang="en-US" altLang="ko-KR" dirty="0"/>
          </a:p>
          <a:p>
            <a:r>
              <a:rPr lang="ko-KR" altLang="en-US" dirty="0"/>
              <a:t>팀 규칙을 통해 작성하세요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22244-FF15-3BF8-9CD3-0056339A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2800" dirty="0"/>
              <a:t>참조 </a:t>
            </a:r>
            <a:endParaRPr 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A478A-28B2-4FB2-D6E0-44EFA9036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044" y="1837944"/>
            <a:ext cx="11119104" cy="4434840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sz="1000" dirty="0">
                <a:effectLst/>
                <a:latin typeface="Malgun Gothic" panose="020B0503020000020004" pitchFamily="34" charset="-127"/>
              </a:rPr>
              <a:t>블로그</a:t>
            </a:r>
            <a:r>
              <a:rPr lang="en-US" sz="1000" dirty="0">
                <a:effectLst/>
                <a:latin typeface="Malgun Gothic" panose="020B0503020000020004" pitchFamily="34" charset="-127"/>
              </a:rPr>
              <a:t> 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effectLst/>
                <a:latin typeface="Arial" panose="020B0604020202020204" pitchFamily="34" charset="0"/>
                <a:hlinkClick r:id="rId2"/>
              </a:rPr>
              <a:t>https://www.linkedin.com/pulse/clean-code-chapter5-formatting-mahmoud-ibrahim/</a:t>
            </a:r>
            <a:endParaRPr lang="ko-KR" sz="1000" dirty="0">
              <a:effectLst/>
              <a:latin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effectLst/>
                <a:latin typeface="Arial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sz="1000" dirty="0">
                <a:effectLst/>
                <a:latin typeface="Malgun Gothic" panose="020B0503020000020004" pitchFamily="34" charset="-127"/>
              </a:rPr>
              <a:t>블로그</a:t>
            </a:r>
            <a:r>
              <a:rPr lang="en-US" sz="1000" dirty="0">
                <a:effectLst/>
                <a:latin typeface="Malgun Gothic" panose="020B0503020000020004" pitchFamily="34" charset="-127"/>
              </a:rPr>
              <a:t>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effectLst/>
                <a:latin typeface="Arial" panose="020B0604020202020204" pitchFamily="34" charset="0"/>
                <a:hlinkClick r:id="rId3"/>
              </a:rPr>
              <a:t>https://aradaelli.com/blog/clean-code-chapter-5/#:~:text=This%20post%20is%20a%20summary%20of%20chapter%205,of%20your%20code%20is%20a%20form%20of%20communication</a:t>
            </a:r>
            <a:r>
              <a:rPr lang="ko-KR" sz="1000" dirty="0">
                <a:effectLst/>
                <a:latin typeface="Arial" panose="020B0604020202020204" pitchFamily="34" charset="0"/>
              </a:rPr>
              <a:t>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effectLst/>
                <a:latin typeface="Malgun Gothic" panose="020B0503020000020004" pitchFamily="34" charset="-127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sz="1000" dirty="0">
                <a:effectLst/>
                <a:latin typeface="Malgun Gothic" panose="020B0503020000020004" pitchFamily="34" charset="-127"/>
              </a:rPr>
              <a:t>블로그</a:t>
            </a:r>
            <a:r>
              <a:rPr lang="en-US" sz="1000" dirty="0">
                <a:effectLst/>
                <a:latin typeface="Malgun Gothic" panose="020B0503020000020004" pitchFamily="34" charset="-127"/>
              </a:rPr>
              <a:t> 3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effectLst/>
                <a:latin typeface="Arial" panose="020B0604020202020204" pitchFamily="34" charset="0"/>
                <a:hlinkClick r:id="rId4"/>
              </a:rPr>
              <a:t>https://catsbi.oopy.io/d03f037e-bc98-445b-a40d-089db0df3aa3#7f428f4b-552e-4187-8c07-dbfc614435cc</a:t>
            </a:r>
            <a:endParaRPr lang="ko-KR" sz="1000" dirty="0">
              <a:effectLst/>
              <a:latin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effectLst/>
                <a:latin typeface="Malgun Gothic" panose="020B0503020000020004" pitchFamily="34" charset="-127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sz="1000" dirty="0">
                <a:effectLst/>
                <a:latin typeface="Malgun Gothic" panose="020B0503020000020004" pitchFamily="34" charset="-127"/>
              </a:rPr>
              <a:t>블로그</a:t>
            </a:r>
            <a:r>
              <a:rPr lang="en-US" sz="1000" dirty="0">
                <a:effectLst/>
                <a:latin typeface="Malgun Gothic" panose="020B0503020000020004" pitchFamily="34" charset="-127"/>
              </a:rPr>
              <a:t> 4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effectLst/>
                <a:latin typeface="Arial" panose="020B0604020202020204" pitchFamily="34" charset="0"/>
                <a:hlinkClick r:id="rId5"/>
              </a:rPr>
              <a:t>http://amazingguni.github.io/blog/2016/05/Clean-Code-5-%ED%98%95%EC%8B%9D-%EB%A7%9E%EC%B6%94%EA%B8%B0#:~:text=%EA%B0%80%EC%A7%9C%20%EB%B2%94%EC%9C%84,%EC%A0%9C%EB%8C%80%EB%A1%9C%20%EB%93%A4%EC%97%AC%EC%8D%A8%EC%84%9C%20%EB%84%A3%EC%96%B4%EC%A4%80%EB%8B%A4</a:t>
            </a:r>
            <a:r>
              <a:rPr lang="ko-KR" sz="1000" dirty="0">
                <a:effectLst/>
                <a:latin typeface="Arial" panose="020B0604020202020204" pitchFamily="34" charset="0"/>
              </a:rPr>
              <a:t>.</a:t>
            </a:r>
            <a:endParaRPr lang="en-US" altLang="ko-KR" sz="1000" dirty="0">
              <a:effectLst/>
              <a:latin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ko-KR" altLang="en-US" sz="1000" dirty="0">
                <a:latin typeface="Malgun Gothic" panose="020B0503020000020004" pitchFamily="34" charset="-127"/>
              </a:rPr>
              <a:t>원서 </a:t>
            </a:r>
            <a:r>
              <a:rPr lang="en-US" altLang="ko-KR" sz="1000" dirty="0">
                <a:latin typeface="Malgun Gothic" panose="020B0503020000020004" pitchFamily="34" charset="-127"/>
              </a:rPr>
              <a:t>Clean Code </a:t>
            </a:r>
            <a:endParaRPr lang="en-US" sz="1000" dirty="0">
              <a:effectLst/>
              <a:latin typeface="Malgun Gothic" panose="020B0503020000020004" pitchFamily="34" charset="-127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ko-KR" sz="10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80EC8-F8B5-1148-1704-3746836A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AA1381-0597-2F67-D897-5580AD43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5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1028" name="Picture 4" descr="정신적 인, 요법, 상담, 사람들, 외로움, 의료, 지원하다, 케어">
            <a:extLst>
              <a:ext uri="{FF2B5EF4-FFF2-40B4-BE49-F238E27FC236}">
                <a16:creationId xmlns:a16="http://schemas.microsoft.com/office/drawing/2014/main" id="{2ADDA7AA-0D37-802E-87C9-A472F8A5A2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630561" cy="6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ABDDC-79DC-0009-584E-02B694C0692B}"/>
              </a:ext>
            </a:extLst>
          </p:cNvPr>
          <p:cNvSpPr txBox="1"/>
          <p:nvPr/>
        </p:nvSpPr>
        <p:spPr>
          <a:xfrm>
            <a:off x="652943" y="1615286"/>
            <a:ext cx="230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74183-6E05-6D86-DF44-C2A9F9BC8961}"/>
              </a:ext>
            </a:extLst>
          </p:cNvPr>
          <p:cNvSpPr txBox="1"/>
          <p:nvPr/>
        </p:nvSpPr>
        <p:spPr>
          <a:xfrm>
            <a:off x="6827502" y="3107741"/>
            <a:ext cx="230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Developer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C403D-0F05-084E-0973-3BD7F16DDB5A}"/>
              </a:ext>
            </a:extLst>
          </p:cNvPr>
          <p:cNvSpPr txBox="1"/>
          <p:nvPr/>
        </p:nvSpPr>
        <p:spPr>
          <a:xfrm>
            <a:off x="7620772" y="5360565"/>
            <a:ext cx="13562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Formatting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5" y="2770632"/>
            <a:ext cx="6721595" cy="3122168"/>
          </a:xfrm>
        </p:spPr>
        <p:txBody>
          <a:bodyPr/>
          <a:lstStyle/>
          <a:p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가로형식 맞추기 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(Formatting)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sz="1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33222" lvl="1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가로 형식 맞추기 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(Horizontal Formatting) </a:t>
            </a:r>
          </a:p>
          <a:p>
            <a:pPr marL="633222" lvl="1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가로 공백과 밀집도 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(Horizontal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Openness and Density)</a:t>
            </a:r>
            <a:endParaRPr 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33222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​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가로 정렬 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(Horizonal Alignment) </a:t>
            </a:r>
            <a:endParaRPr 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33222" lvl="1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들여 쓰기 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(Indentation)</a:t>
            </a:r>
            <a:endParaRPr 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33222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​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가짜범위 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(Dummy Scopes)</a:t>
            </a:r>
          </a:p>
          <a:p>
            <a:pPr marL="633222" lvl="1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팀 규칙 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(Formatting As a Team)</a:t>
            </a:r>
            <a:endParaRPr 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should never have to scroll to the right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Clean Code p.108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31500" y="2957874"/>
            <a:ext cx="768096" cy="1627632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2FD8A-5F4E-9923-4BFD-B54465F9E610}"/>
              </a:ext>
            </a:extLst>
          </p:cNvPr>
          <p:cNvSpPr txBox="1"/>
          <p:nvPr/>
        </p:nvSpPr>
        <p:spPr>
          <a:xfrm>
            <a:off x="4389120" y="1799582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effectLst/>
                <a:latin typeface="Arial" panose="020B0604020202020204" pitchFamily="34" charset="0"/>
              </a:rPr>
              <a:t>How wide should a line be?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D73E6-2F40-7D33-C23E-2FB6D8EF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44" y="1152144"/>
            <a:ext cx="10671048" cy="768096"/>
          </a:xfrm>
        </p:spPr>
        <p:txBody>
          <a:bodyPr anchor="ctr"/>
          <a:lstStyle/>
          <a:p>
            <a:pPr algn="l"/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가로 형식 맞추기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(Horizontal Formatting) </a:t>
            </a:r>
            <a:endParaRPr 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8F2F1-C81B-E18B-B181-C9E23F950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6448" y="2103120"/>
            <a:ext cx="11119104" cy="2154555"/>
          </a:xfrm>
        </p:spPr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</a:rPr>
              <a:t>프로그래머는 명백하게 짧은 행을 선호</a:t>
            </a:r>
            <a:r>
              <a:rPr lang="en-US" altLang="ko-KR" dirty="0">
                <a:latin typeface="Malgun Gothic" panose="020B0503020000020004" pitchFamily="34" charset="-127"/>
              </a:rPr>
              <a:t>, </a:t>
            </a:r>
            <a:r>
              <a:rPr lang="ko-KR" altLang="en-US" dirty="0">
                <a:latin typeface="Malgun Gothic" panose="020B0503020000020004" pitchFamily="34" charset="-127"/>
              </a:rPr>
              <a:t>짧은 행이 </a:t>
            </a:r>
            <a:r>
              <a:rPr lang="ko-KR" altLang="en-US" dirty="0" err="1">
                <a:latin typeface="Malgun Gothic" panose="020B0503020000020004" pitchFamily="34" charset="-127"/>
              </a:rPr>
              <a:t>바람직</a:t>
            </a:r>
            <a:endParaRPr lang="en-US" altLang="ko-KR" dirty="0">
              <a:latin typeface="Malgun Gothic" panose="020B0503020000020004" pitchFamily="34" charset="-127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</a:rPr>
              <a:t>최근 모니터들이 가로행이 길게 나오긴 하지만</a:t>
            </a:r>
            <a:r>
              <a:rPr lang="en-US" altLang="ko-KR" dirty="0">
                <a:latin typeface="Malgun Gothic" panose="020B0503020000020004" pitchFamily="34" charset="-127"/>
              </a:rPr>
              <a:t>, </a:t>
            </a:r>
            <a:r>
              <a:rPr lang="ko-KR" altLang="en-US" dirty="0">
                <a:latin typeface="Malgun Gothic" panose="020B0503020000020004" pitchFamily="34" charset="-127"/>
              </a:rPr>
              <a:t>가급적 스크롤을 이동하지 않는 것이 좋음</a:t>
            </a:r>
            <a:endParaRPr lang="en-US" altLang="ko-KR" dirty="0">
              <a:latin typeface="Malgun Gothic" panose="020B0503020000020004" pitchFamily="34" charset="-127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7B405-B0FA-9DA3-FC39-11572A1F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AB4288-C28A-B29B-3917-AC27289F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42F70A-18B7-1E69-B5D9-76A0D26B030D}"/>
              </a:ext>
            </a:extLst>
          </p:cNvPr>
          <p:cNvGrpSpPr/>
          <p:nvPr/>
        </p:nvGrpSpPr>
        <p:grpSpPr>
          <a:xfrm>
            <a:off x="5101067" y="3041897"/>
            <a:ext cx="5199670" cy="3555480"/>
            <a:chOff x="5538274" y="3087957"/>
            <a:chExt cx="4688362" cy="3248823"/>
          </a:xfrm>
        </p:grpSpPr>
        <p:pic>
          <p:nvPicPr>
            <p:cNvPr id="6" name="내용 개체 틀 9">
              <a:extLst>
                <a:ext uri="{FF2B5EF4-FFF2-40B4-BE49-F238E27FC236}">
                  <a16:creationId xmlns:a16="http://schemas.microsoft.com/office/drawing/2014/main" id="{E2B0314E-31D2-BF1D-885F-82B1C89A9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274" y="3206829"/>
              <a:ext cx="4688362" cy="3129951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E9F8DE2-DF39-813E-C55E-8360EA778560}"/>
                </a:ext>
              </a:extLst>
            </p:cNvPr>
            <p:cNvSpPr/>
            <p:nvPr/>
          </p:nvSpPr>
          <p:spPr>
            <a:xfrm>
              <a:off x="7380090" y="3087957"/>
              <a:ext cx="874605" cy="2877659"/>
            </a:xfrm>
            <a:prstGeom prst="roundRect">
              <a:avLst/>
            </a:prstGeom>
            <a:solidFill>
              <a:srgbClr val="FFFF00">
                <a:alpha val="21000"/>
              </a:srgbClr>
            </a:solidFill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0F5E19-1D19-A189-AD38-11425C90DE21}"/>
              </a:ext>
            </a:extLst>
          </p:cNvPr>
          <p:cNvSpPr txBox="1"/>
          <p:nvPr/>
        </p:nvSpPr>
        <p:spPr>
          <a:xfrm>
            <a:off x="875183" y="2851397"/>
            <a:ext cx="3813048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Malgun Gothic" panose="020B0503020000020004" pitchFamily="34" charset="-127"/>
              </a:rPr>
              <a:t>과거 </a:t>
            </a:r>
            <a:r>
              <a:rPr lang="en-US" altLang="ko-KR" sz="1200" dirty="0">
                <a:latin typeface="Malgun Gothic" panose="020B0503020000020004" pitchFamily="34" charset="-127"/>
              </a:rPr>
              <a:t>80</a:t>
            </a:r>
            <a:r>
              <a:rPr lang="ko-KR" altLang="en-US" sz="1200" dirty="0">
                <a:latin typeface="Malgun Gothic" panose="020B0503020000020004" pitchFamily="34" charset="-127"/>
              </a:rPr>
              <a:t>자 제한은 인위적이지만 </a:t>
            </a:r>
            <a:r>
              <a:rPr lang="en-US" altLang="ko-KR" sz="1200" dirty="0">
                <a:latin typeface="Malgun Gothic" panose="020B0503020000020004" pitchFamily="34" charset="-127"/>
              </a:rPr>
              <a:t>100~120</a:t>
            </a:r>
            <a:r>
              <a:rPr lang="ko-KR" altLang="en-US" sz="1200" dirty="0">
                <a:latin typeface="Malgun Gothic" panose="020B0503020000020004" pitchFamily="34" charset="-127"/>
              </a:rPr>
              <a:t>자까지 </a:t>
            </a:r>
            <a:r>
              <a:rPr lang="en-US" altLang="ko-KR" sz="1200" dirty="0">
                <a:latin typeface="Malgun Gothic" panose="020B0503020000020004" pitchFamily="34" charset="-127"/>
              </a:rPr>
              <a:t>OK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500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D73E6-2F40-7D33-C23E-2FB6D8EF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52144"/>
            <a:ext cx="10671048" cy="768096"/>
          </a:xfrm>
        </p:spPr>
        <p:txBody>
          <a:bodyPr anchor="ctr"/>
          <a:lstStyle/>
          <a:p>
            <a:pPr algn="l"/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가로 공백과 밀집도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(Horizontal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Openness and Density)</a:t>
            </a:r>
            <a:endParaRPr 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8F2F1-C81B-E18B-B181-C9E23F950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>
                <a:effectLst/>
                <a:latin typeface="Malgun Gothic" panose="020B0503020000020004" pitchFamily="34" charset="-127"/>
              </a:rPr>
              <a:t>가로로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공백을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넣어줘서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b="1" dirty="0">
                <a:effectLst/>
                <a:latin typeface="Malgun Gothic" panose="020B0503020000020004" pitchFamily="34" charset="-127"/>
              </a:rPr>
              <a:t>밀접한</a:t>
            </a:r>
            <a:r>
              <a:rPr lang="en-US" sz="1800" b="1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b="1" dirty="0">
                <a:effectLst/>
                <a:latin typeface="Malgun Gothic" panose="020B0503020000020004" pitchFamily="34" charset="-127"/>
              </a:rPr>
              <a:t>개념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과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b="1" dirty="0">
                <a:effectLst/>
                <a:latin typeface="Malgun Gothic" panose="020B0503020000020004" pitchFamily="34" charset="-127"/>
              </a:rPr>
              <a:t>느슨한</a:t>
            </a:r>
            <a:r>
              <a:rPr lang="en-US" sz="1800" b="1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b="1" dirty="0">
                <a:effectLst/>
                <a:latin typeface="Malgun Gothic" panose="020B0503020000020004" pitchFamily="34" charset="-127"/>
              </a:rPr>
              <a:t>개념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을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표현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>
                <a:effectLst/>
                <a:latin typeface="Malgun Gothic" panose="020B0503020000020004" pitchFamily="34" charset="-127"/>
              </a:rPr>
              <a:t>연산자와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우선순위를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강조하기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위해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사용하기도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sz="1800" dirty="0">
                <a:effectLst/>
                <a:latin typeface="Malgun Gothic" panose="020B0503020000020004" pitchFamily="34" charset="-127"/>
              </a:rPr>
              <a:t>한다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. </a:t>
            </a:r>
            <a:endParaRPr lang="en-US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7B405-B0FA-9DA3-FC39-11572A1F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AB4288-C28A-B29B-3917-AC27289F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089A86-EA03-7183-58BD-53570D930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70"/>
          <a:stretch/>
        </p:blipFill>
        <p:spPr>
          <a:xfrm>
            <a:off x="1011441" y="2997131"/>
            <a:ext cx="4796143" cy="9873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0C2745-D8A0-CBF3-BB2C-ED282942F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61"/>
          <a:stretch/>
        </p:blipFill>
        <p:spPr>
          <a:xfrm>
            <a:off x="6166132" y="2994782"/>
            <a:ext cx="4796143" cy="21473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2B558B-888D-4A88-4DAF-AB334AC59C08}"/>
              </a:ext>
            </a:extLst>
          </p:cNvPr>
          <p:cNvSpPr/>
          <p:nvPr/>
        </p:nvSpPr>
        <p:spPr>
          <a:xfrm>
            <a:off x="8323327" y="3343654"/>
            <a:ext cx="537210" cy="152404"/>
          </a:xfrm>
          <a:prstGeom prst="roundRect">
            <a:avLst/>
          </a:prstGeom>
          <a:solidFill>
            <a:srgbClr val="FFFF00">
              <a:alpha val="21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4E5E7FC-C4F8-6C1A-B962-9969D61B8F03}"/>
              </a:ext>
            </a:extLst>
          </p:cNvPr>
          <p:cNvSpPr/>
          <p:nvPr/>
        </p:nvSpPr>
        <p:spPr>
          <a:xfrm>
            <a:off x="8295598" y="4001383"/>
            <a:ext cx="537210" cy="152404"/>
          </a:xfrm>
          <a:prstGeom prst="roundRect">
            <a:avLst/>
          </a:prstGeom>
          <a:solidFill>
            <a:srgbClr val="FFFF00">
              <a:alpha val="21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D1ACF15-2B13-B9E6-4BF1-0E52651209FE}"/>
              </a:ext>
            </a:extLst>
          </p:cNvPr>
          <p:cNvSpPr/>
          <p:nvPr/>
        </p:nvSpPr>
        <p:spPr>
          <a:xfrm>
            <a:off x="7405259" y="3867267"/>
            <a:ext cx="537210" cy="152404"/>
          </a:xfrm>
          <a:prstGeom prst="roundRect">
            <a:avLst/>
          </a:prstGeom>
          <a:solidFill>
            <a:srgbClr val="FFFF00">
              <a:alpha val="21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AB5374-11B2-4AE1-5556-D29830292572}"/>
              </a:ext>
            </a:extLst>
          </p:cNvPr>
          <p:cNvSpPr/>
          <p:nvPr/>
        </p:nvSpPr>
        <p:spPr>
          <a:xfrm>
            <a:off x="6967108" y="4517384"/>
            <a:ext cx="690991" cy="152404"/>
          </a:xfrm>
          <a:prstGeom prst="roundRect">
            <a:avLst/>
          </a:prstGeom>
          <a:solidFill>
            <a:srgbClr val="FFFF00">
              <a:alpha val="21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1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31E58-9AA0-F1D5-507F-566EDF55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52144"/>
            <a:ext cx="10671048" cy="768096"/>
          </a:xfrm>
        </p:spPr>
        <p:txBody>
          <a:bodyPr anchor="ctr"/>
          <a:lstStyle/>
          <a:p>
            <a:pPr algn="l"/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가로 공백과 밀집도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(Horizontal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Openness and Density)</a:t>
            </a:r>
            <a:endParaRPr lang="en-US" sz="28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D7960A2-84C5-62BC-398C-FD0008A7AD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3702"/>
          <a:stretch/>
        </p:blipFill>
        <p:spPr>
          <a:xfrm>
            <a:off x="758952" y="2072316"/>
            <a:ext cx="4603623" cy="3878017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EEF48D-651F-ED36-CCC7-9A23AB8D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53D05-6029-A76E-D750-D9F3189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045ECA7B-A7F8-B2D1-F873-65374D901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55"/>
          <a:stretch/>
        </p:blipFill>
        <p:spPr>
          <a:xfrm>
            <a:off x="5567580" y="2072316"/>
            <a:ext cx="5153210" cy="13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D73E6-2F40-7D33-C23E-2FB6D8EF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44" y="1152906"/>
            <a:ext cx="10671048" cy="768096"/>
          </a:xfrm>
        </p:spPr>
        <p:txBody>
          <a:bodyPr anchor="ctr"/>
          <a:lstStyle/>
          <a:p>
            <a:pPr algn="l"/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가로 정렬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(Horizonal Alignment)</a:t>
            </a:r>
            <a:endParaRPr lang="en-US" sz="28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9FBE7D2-61D3-C28F-22EF-CBB035AC3D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54227" y="2917698"/>
            <a:ext cx="3970364" cy="3528366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7B405-B0FA-9DA3-FC39-11572A1F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AB4288-C28A-B29B-3917-AC27289F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B5F9EF-48FA-FD6D-D95F-FEE591F73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597" y="2917698"/>
            <a:ext cx="4968671" cy="317019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9D902DB-D394-08F6-29BF-8F75C3B6528D}"/>
              </a:ext>
            </a:extLst>
          </p:cNvPr>
          <p:cNvSpPr txBox="1">
            <a:spLocks/>
          </p:cNvSpPr>
          <p:nvPr/>
        </p:nvSpPr>
        <p:spPr>
          <a:xfrm>
            <a:off x="539496" y="2103120"/>
            <a:ext cx="11119104" cy="44348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0"/>
              </a:spcBef>
            </a:pPr>
            <a:r>
              <a:rPr lang="ko-KR" altLang="en-US" dirty="0">
                <a:latin typeface="Malgun Gothic" panose="020B0503020000020004" pitchFamily="34" charset="-127"/>
              </a:rPr>
              <a:t>왼쪽 그림과 같은 정렬은 의도를 명확히 나타낼 수 없기에 유용하지 못함</a:t>
            </a:r>
            <a:endParaRPr lang="en-US" altLang="ko-KR" dirty="0">
              <a:latin typeface="Malgun Gothic" panose="020B0503020000020004" pitchFamily="34" charset="-127"/>
            </a:endParaRPr>
          </a:p>
          <a:p>
            <a:pPr fontAlgn="ctr">
              <a:spcBef>
                <a:spcPts val="0"/>
              </a:spcBef>
            </a:pPr>
            <a:r>
              <a:rPr lang="ko-KR" altLang="en-US" dirty="0">
                <a:latin typeface="Malgun Gothic" panose="020B0503020000020004" pitchFamily="34" charset="-127"/>
              </a:rPr>
              <a:t>정렬이 필요할 정도로 목록이 길다면 문제는 목록 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</a:rPr>
              <a:t>길이</a:t>
            </a:r>
            <a:r>
              <a:rPr lang="ko-KR" altLang="en-US" dirty="0">
                <a:latin typeface="Malgun Gothic" panose="020B0503020000020004" pitchFamily="34" charset="-127"/>
              </a:rPr>
              <a:t>이지 정렬 부족이 아님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0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D73E6-2F40-7D33-C23E-2FB6D8EF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44" y="1152906"/>
            <a:ext cx="10671048" cy="768096"/>
          </a:xfrm>
        </p:spPr>
        <p:txBody>
          <a:bodyPr anchor="ctr"/>
          <a:lstStyle/>
          <a:p>
            <a:pPr algn="l"/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가로 정렬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(Horizonal Alignment)</a:t>
            </a:r>
            <a:endParaRPr lang="en-US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7B405-B0FA-9DA3-FC39-11572A1F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Clean Code CH.5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AB4288-C28A-B29B-3917-AC27289F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9D902DB-D394-08F6-29BF-8F75C3B6528D}"/>
              </a:ext>
            </a:extLst>
          </p:cNvPr>
          <p:cNvSpPr txBox="1">
            <a:spLocks/>
          </p:cNvSpPr>
          <p:nvPr/>
        </p:nvSpPr>
        <p:spPr>
          <a:xfrm>
            <a:off x="539496" y="2103120"/>
            <a:ext cx="11119104" cy="44348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0"/>
              </a:spcBef>
            </a:pPr>
            <a:r>
              <a:rPr lang="ko-KR" altLang="en-US" dirty="0">
                <a:latin typeface="Malgun Gothic" panose="020B0503020000020004" pitchFamily="34" charset="-127"/>
              </a:rPr>
              <a:t>의도를 표현하기 위한 문서 </a:t>
            </a:r>
            <a:r>
              <a:rPr lang="ko-KR" altLang="en-US" dirty="0" err="1">
                <a:latin typeface="Malgun Gothic" panose="020B0503020000020004" pitchFamily="34" charset="-127"/>
              </a:rPr>
              <a:t>작성예시</a:t>
            </a:r>
            <a:r>
              <a:rPr lang="ko-KR" altLang="en-US" dirty="0">
                <a:latin typeface="Malgun Gothic" panose="020B0503020000020004" pitchFamily="34" charset="-127"/>
              </a:rPr>
              <a:t>  </a:t>
            </a:r>
            <a:endParaRPr lang="en-US" altLang="ko-KR" dirty="0">
              <a:latin typeface="Malgun Gothic" panose="020B0503020000020004" pitchFamily="34" charset="-127"/>
            </a:endParaRP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84C345A4-3061-73F9-99E3-57A2DD853D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02324" y="2552261"/>
            <a:ext cx="4863084" cy="41169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5D51C4-D79A-D691-2C1B-588A190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52261"/>
            <a:ext cx="5224272" cy="39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{9C2D963A-A9BF-440A-9904-DA97EA3CB1FC}tf78438558_win32</Template>
  <TotalTime>140</TotalTime>
  <Words>885</Words>
  <Application>Microsoft Office PowerPoint</Application>
  <PresentationFormat>와이드스크린</PresentationFormat>
  <Paragraphs>135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Malgun Gothic</vt:lpstr>
      <vt:lpstr>Arial</vt:lpstr>
      <vt:lpstr>Arial Black</vt:lpstr>
      <vt:lpstr>Calibri</vt:lpstr>
      <vt:lpstr>Consolas</vt:lpstr>
      <vt:lpstr>Sabon Next LT</vt:lpstr>
      <vt:lpstr>Wingdings</vt:lpstr>
      <vt:lpstr>Office 테마</vt:lpstr>
      <vt:lpstr>Clean Code Ch.5</vt:lpstr>
      <vt:lpstr>PowerPoint 프레젠테이션</vt:lpstr>
      <vt:lpstr>AGENDA</vt:lpstr>
      <vt:lpstr>You should never have to scroll to the right</vt:lpstr>
      <vt:lpstr>가로 형식 맞추기(Horizontal Formatting) </vt:lpstr>
      <vt:lpstr>가로 공백과 밀집도 (Horizontal Openness and Density)</vt:lpstr>
      <vt:lpstr>가로 공백과 밀집도 (Horizontal Openness and Density)</vt:lpstr>
      <vt:lpstr>가로 정렬 (Horizonal Alignment)</vt:lpstr>
      <vt:lpstr>가로 정렬 (Horizonal Alignment)</vt:lpstr>
      <vt:lpstr>PowerPoint 프레젠테이션</vt:lpstr>
      <vt:lpstr>가짜범위(Dummy Scopes)</vt:lpstr>
      <vt:lpstr>팀 규칙 (Team Rules)</vt:lpstr>
      <vt:lpstr>PowerPoint 프레젠테이션</vt:lpstr>
      <vt:lpstr>PowerPoint 프레젠테이션</vt:lpstr>
      <vt:lpstr>Summary</vt:lpstr>
      <vt:lpstr>참조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 Ch.5</dc:title>
  <dc:subject/>
  <dc:creator>LEE JEONGUNG</dc:creator>
  <cp:lastModifiedBy>LEE JEONGUNG</cp:lastModifiedBy>
  <cp:revision>35</cp:revision>
  <dcterms:created xsi:type="dcterms:W3CDTF">2023-06-27T06:22:58Z</dcterms:created>
  <dcterms:modified xsi:type="dcterms:W3CDTF">2023-06-27T12:22:39Z</dcterms:modified>
</cp:coreProperties>
</file>